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14" r:id="rId2"/>
    <p:sldId id="298" r:id="rId3"/>
    <p:sldId id="329" r:id="rId4"/>
    <p:sldId id="330" r:id="rId5"/>
    <p:sldId id="331" r:id="rId6"/>
    <p:sldId id="334" r:id="rId7"/>
    <p:sldId id="335" r:id="rId8"/>
    <p:sldId id="336" r:id="rId9"/>
    <p:sldId id="333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9" r:id="rId21"/>
    <p:sldId id="348" r:id="rId22"/>
    <p:sldId id="350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2" pos="4089" userDrawn="1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619" userDrawn="1">
          <p15:clr>
            <a:srgbClr val="A4A3A4"/>
          </p15:clr>
        </p15:guide>
        <p15:guide id="5" pos="7537" userDrawn="1">
          <p15:clr>
            <a:srgbClr val="A4A3A4"/>
          </p15:clr>
        </p15:guide>
        <p15:guide id="6" orient="horz" pos="24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99"/>
    <a:srgbClr val="44546A"/>
    <a:srgbClr val="BB4D8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10" autoAdjust="0"/>
  </p:normalViewPr>
  <p:slideViewPr>
    <p:cSldViewPr snapToGrid="0" showGuides="1">
      <p:cViewPr>
        <p:scale>
          <a:sx n="70" d="100"/>
          <a:sy n="70" d="100"/>
        </p:scale>
        <p:origin x="660" y="-96"/>
      </p:cViewPr>
      <p:guideLst>
        <p:guide orient="horz" pos="3929"/>
        <p:guide pos="4089"/>
        <p:guide orient="horz" pos="913"/>
        <p:guide pos="619"/>
        <p:guide pos="7537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72A19-58F1-46BD-B9B8-68B8423D6C05}" type="datetimeFigureOut">
              <a:rPr lang="en-ID" smtClean="0"/>
              <a:t>12/03/2021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64C96-41C2-475C-BBC8-ED20C9008F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0575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939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6187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0144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4471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8742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56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6176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0847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0960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388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8009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001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0318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9260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3623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915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05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3356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7683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2962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1237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6893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259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97C90F9-922D-412E-88F2-551850D18E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0697" r="2526" b="34047"/>
          <a:stretch/>
        </p:blipFill>
        <p:spPr>
          <a:xfrm>
            <a:off x="-1" y="0"/>
            <a:ext cx="12043441" cy="68580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439023-5A51-445B-9AAC-6A6BE122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>
            <a:lvl1pPr>
              <a:defRPr sz="1400" b="1"/>
            </a:lvl1pPr>
          </a:lstStyle>
          <a:p>
            <a:fld id="{EBC375DF-874D-4327-B240-85E09413A3B3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64E68F1-5215-4D5C-9C44-E13C8C8FFEEB}"/>
              </a:ext>
            </a:extLst>
          </p:cNvPr>
          <p:cNvSpPr/>
          <p:nvPr userDrawn="1"/>
        </p:nvSpPr>
        <p:spPr>
          <a:xfrm>
            <a:off x="0" y="0"/>
            <a:ext cx="1008000" cy="10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59C7C5C-140E-419D-AF67-98E98E64B0EE}"/>
              </a:ext>
            </a:extLst>
          </p:cNvPr>
          <p:cNvSpPr/>
          <p:nvPr userDrawn="1"/>
        </p:nvSpPr>
        <p:spPr>
          <a:xfrm>
            <a:off x="12043440" y="0"/>
            <a:ext cx="1485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E9DA9222-EE46-4806-B9AC-A6EEF3FEC443}"/>
              </a:ext>
            </a:extLst>
          </p:cNvPr>
          <p:cNvCxnSpPr>
            <a:cxnSpLocks/>
          </p:cNvCxnSpPr>
          <p:nvPr/>
        </p:nvCxnSpPr>
        <p:spPr>
          <a:xfrm>
            <a:off x="457754" y="1626669"/>
            <a:ext cx="0" cy="50373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8682C0A-A440-456B-B836-EC4479BA3E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3" y="1008000"/>
            <a:ext cx="548331" cy="54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1DFB417-8EC2-4C88-A513-306A11F1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B4C0-D401-4AE7-9495-B45739CAE94F}" type="datetimeFigureOut">
              <a:rPr lang="en-ID" smtClean="0"/>
              <a:t>12/03/2021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D9C6694-387B-4F6E-9076-B49A9831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52FC18E-79E0-4545-AD55-92523E40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12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768ED87-C08B-4EE0-93C4-A8CD2A8C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4AD6434-5845-4176-A50B-6194C1674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077A68-9ACD-4398-A190-7A4114B81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7B4C0-D401-4AE7-9495-B45739CAE94F}" type="datetimeFigureOut">
              <a:rPr lang="en-ID" smtClean="0"/>
              <a:t>12/03/2021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BC4B4E-6CFF-484A-BF71-BD9792E9F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0CC996-4173-4C17-B929-D410576B7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082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25.png"/><Relationship Id="rId10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27.png"/><Relationship Id="rId10" Type="http://schemas.openxmlformats.org/officeDocument/2006/relationships/image" Target="../media/image15.png"/><Relationship Id="rId4" Type="http://schemas.openxmlformats.org/officeDocument/2006/relationships/image" Target="../media/image26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29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4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49.jpeg"/><Relationship Id="rId4" Type="http://schemas.openxmlformats.org/officeDocument/2006/relationships/image" Target="../media/image8.png"/><Relationship Id="rId9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55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11" Type="http://schemas.openxmlformats.org/officeDocument/2006/relationships/image" Target="../media/image58.jpeg"/><Relationship Id="rId5" Type="http://schemas.openxmlformats.org/officeDocument/2006/relationships/image" Target="../media/image47.jpeg"/><Relationship Id="rId10" Type="http://schemas.openxmlformats.org/officeDocument/2006/relationships/image" Target="../media/image53.jpeg"/><Relationship Id="rId4" Type="http://schemas.openxmlformats.org/officeDocument/2006/relationships/image" Target="../media/image46.jpeg"/><Relationship Id="rId9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pasial.bps.go.id/g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4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72F27F4-DADD-40F5-8130-AB879F6882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44DDB82-C8C3-4C51-BA63-1E4B3DA44924}"/>
              </a:ext>
            </a:extLst>
          </p:cNvPr>
          <p:cNvSpPr/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8F12EC4-102E-4B04-95CD-E5495DED57E3}"/>
              </a:ext>
            </a:extLst>
          </p:cNvPr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744499-8D46-482A-93F0-06444CFD2C74}"/>
              </a:ext>
            </a:extLst>
          </p:cNvPr>
          <p:cNvSpPr txBox="1"/>
          <p:nvPr/>
        </p:nvSpPr>
        <p:spPr>
          <a:xfrm>
            <a:off x="3086100" y="2926158"/>
            <a:ext cx="8166099" cy="116955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GEOREFERENSI </a:t>
            </a:r>
          </a:p>
          <a:p>
            <a:pPr algn="ctr"/>
            <a:r>
              <a:rPr lang="en-ID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SCAN PETA SP2020-WS</a:t>
            </a:r>
            <a:endParaRPr lang="en-ID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D69D3ED-76C1-4832-9B00-A06E36611895}"/>
              </a:ext>
            </a:extLst>
          </p:cNvPr>
          <p:cNvSpPr/>
          <p:nvPr/>
        </p:nvSpPr>
        <p:spPr>
          <a:xfrm>
            <a:off x="6096000" y="5863658"/>
            <a:ext cx="483325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2000" dirty="0" err="1">
                <a:solidFill>
                  <a:schemeClr val="bg1"/>
                </a:solidFill>
              </a:rPr>
              <a:t>DIGITALISASI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TITIK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BANGUNAN</a:t>
            </a:r>
            <a:endParaRPr lang="en-ID" sz="2000" dirty="0">
              <a:solidFill>
                <a:schemeClr val="bg1"/>
              </a:solidFill>
            </a:endParaRPr>
          </a:p>
          <a:p>
            <a:pPr algn="r"/>
            <a:r>
              <a:rPr lang="en-ID" sz="2000" dirty="0">
                <a:solidFill>
                  <a:schemeClr val="bg1"/>
                </a:solidFill>
              </a:rPr>
              <a:t>HASIL </a:t>
            </a:r>
            <a:r>
              <a:rPr lang="en-ID" sz="2000" dirty="0" err="1">
                <a:solidFill>
                  <a:schemeClr val="bg1"/>
                </a:solidFill>
              </a:rPr>
              <a:t>SENSUS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PENDUDUK</a:t>
            </a:r>
            <a:r>
              <a:rPr lang="en-ID" sz="2000" dirty="0">
                <a:solidFill>
                  <a:schemeClr val="bg1"/>
                </a:solidFill>
              </a:rPr>
              <a:t> 2020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A44D035-F2FC-4003-9D7E-4B9AFC9690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r="39756" b="17630"/>
          <a:stretch/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4C8D36-5363-452D-B4D6-75130191E0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4" y="254086"/>
            <a:ext cx="2654710" cy="5021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21DB6D8-947D-4D60-B31B-90102D58403F}"/>
              </a:ext>
            </a:extLst>
          </p:cNvPr>
          <p:cNvSpPr txBox="1"/>
          <p:nvPr/>
        </p:nvSpPr>
        <p:spPr>
          <a:xfrm>
            <a:off x="9473056" y="-203172"/>
            <a:ext cx="2263468" cy="21236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endParaRPr lang="en-ID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5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SP2020-WS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(2)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10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4177" y="1269526"/>
            <a:ext cx="9860174" cy="493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</a:pPr>
            <a:r>
              <a:rPr lang="en-US" sz="2000" b="1" smtClean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000" b="1"/>
              <a:t>Ubah simbologi menjadi simple line </a:t>
            </a:r>
            <a:endParaRPr lang="en-US" sz="2000" b="1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0702" y="2343180"/>
            <a:ext cx="334530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indent="-631825">
              <a:spcAft>
                <a:spcPts val="1200"/>
              </a:spcAft>
            </a:pPr>
            <a:r>
              <a:rPr lang="en-US"/>
              <a:t>Cara:</a:t>
            </a:r>
          </a:p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/>
              <a:t>① Klik kanan pada Layer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② Properties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③ Symbology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④ Single Symbol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⑤ Simple Fill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⑥ Ubah Simple Fill menjadi Outline: Simple </a:t>
            </a:r>
            <a:r>
              <a:rPr lang="en-US" smtClean="0"/>
              <a:t>Line</a:t>
            </a:r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⑦ Apply.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807505" y="2207365"/>
            <a:ext cx="7997557" cy="4326024"/>
            <a:chOff x="0" y="0"/>
            <a:chExt cx="4453890" cy="240919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83710" cy="240919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6" t="8287" r="17740" b="9649"/>
            <a:stretch/>
          </p:blipFill>
          <p:spPr bwMode="auto">
            <a:xfrm>
              <a:off x="1765300" y="279400"/>
              <a:ext cx="2688590" cy="201739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23" t="17089" r="18602" b="50459"/>
            <a:stretch/>
          </p:blipFill>
          <p:spPr bwMode="auto">
            <a:xfrm>
              <a:off x="2660650" y="1066800"/>
              <a:ext cx="1758315" cy="822960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0" y="412750"/>
              <a:ext cx="162560" cy="16256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00" y="1689100"/>
              <a:ext cx="162560" cy="16256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000" y="577850"/>
              <a:ext cx="162560" cy="16256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600" y="317500"/>
              <a:ext cx="162560" cy="16256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7350" y="933450"/>
              <a:ext cx="162560" cy="16256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4550" y="1778000"/>
              <a:ext cx="162560" cy="16256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0" y="2012950"/>
              <a:ext cx="162560" cy="162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865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SP2020-WS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(3)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11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4177" y="1269526"/>
            <a:ext cx="98601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</a:pPr>
            <a:r>
              <a:rPr lang="en-US" sz="2000" b="1" smtClean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000" b="1"/>
              <a:t>Tampilkan label SLS </a:t>
            </a:r>
            <a:endParaRPr lang="en-US" sz="2000" b="1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3448" y="2846883"/>
            <a:ext cx="334530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/>
              <a:t>Cara:</a:t>
            </a:r>
          </a:p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/>
              <a:t>① Klik kanan pada layer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② Properties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③ Labels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④ Single Labels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⑤ Value: idsls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⑥ Apply.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868755" y="2286916"/>
            <a:ext cx="7813555" cy="4246473"/>
            <a:chOff x="0" y="0"/>
            <a:chExt cx="4432935" cy="240919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83710" cy="240919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36" t="8563" r="17533" b="9361"/>
            <a:stretch/>
          </p:blipFill>
          <p:spPr bwMode="auto">
            <a:xfrm>
              <a:off x="1727200" y="184150"/>
              <a:ext cx="2705735" cy="202374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78" t="12593" r="20656" b="76687"/>
            <a:stretch/>
          </p:blipFill>
          <p:spPr bwMode="auto">
            <a:xfrm>
              <a:off x="2406650" y="6350"/>
              <a:ext cx="1895475" cy="265430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" y="412750"/>
              <a:ext cx="162560" cy="1625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7650" y="222250"/>
              <a:ext cx="162560" cy="16256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0" y="1689100"/>
              <a:ext cx="162560" cy="16256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550" y="565150"/>
              <a:ext cx="162560" cy="16256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0" y="812800"/>
              <a:ext cx="162560" cy="1625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950" y="1924050"/>
              <a:ext cx="162560" cy="162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784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SP2020-WS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(4)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12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4177" y="1269526"/>
            <a:ext cx="98601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</a:pPr>
            <a:r>
              <a:rPr lang="en-US" sz="2000" b="1" smtClean="0">
                <a:latin typeface="Tahoma" panose="020B0604030504040204" pitchFamily="34" charset="0"/>
                <a:cs typeface="Times New Roman" panose="02020603050405020304" pitchFamily="18" charset="0"/>
              </a:rPr>
              <a:t>4. </a:t>
            </a:r>
            <a:r>
              <a:rPr lang="en-US" sz="2000" b="1" smtClean="0"/>
              <a:t>Fokuskan </a:t>
            </a:r>
            <a:r>
              <a:rPr lang="en-US" sz="2000" b="1"/>
              <a:t>area peta pada SLS yang akan di-georeferensi</a:t>
            </a:r>
            <a:endParaRPr lang="en-US" sz="2000" b="1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3448" y="2846883"/>
            <a:ext cx="3345308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/>
              <a:t>Cara:</a:t>
            </a:r>
          </a:p>
          <a:p>
            <a:pPr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/>
              <a:t>① Klik kanan pada layer </a:t>
            </a:r>
            <a:endParaRPr lang="en-US" smtClean="0"/>
          </a:p>
          <a:p>
            <a:pPr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② Open Attribute Table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③ Select pada row yang diinginkan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④ Klik kanan pada salah satu sel </a:t>
            </a:r>
            <a:endParaRPr lang="en-US" smtClean="0"/>
          </a:p>
          <a:p>
            <a:pPr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⑤ Zoom to Feature </a:t>
            </a:r>
            <a:endParaRPr lang="en-US" smtClean="0"/>
          </a:p>
          <a:p>
            <a:pPr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⑥ Close.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089674" y="2224405"/>
            <a:ext cx="7926277" cy="4131945"/>
            <a:chOff x="0" y="0"/>
            <a:chExt cx="4621530" cy="240919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83710" cy="240919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95" t="15941" r="8868" b="24173"/>
            <a:stretch/>
          </p:blipFill>
          <p:spPr bwMode="auto">
            <a:xfrm>
              <a:off x="1816100" y="381000"/>
              <a:ext cx="2805430" cy="1628140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406400"/>
              <a:ext cx="162560" cy="16256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00" y="1111250"/>
              <a:ext cx="162560" cy="16256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000" y="749300"/>
              <a:ext cx="162560" cy="16256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300" y="762000"/>
              <a:ext cx="162560" cy="16256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150" y="977900"/>
              <a:ext cx="162560" cy="16256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8950" y="368300"/>
              <a:ext cx="162560" cy="162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07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SP2020-WS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(5)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13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4177" y="1269526"/>
            <a:ext cx="98601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</a:pPr>
            <a:r>
              <a:rPr lang="en-US" sz="2000" b="1" smtClean="0">
                <a:latin typeface="Tahoma" panose="020B0604030504040204" pitchFamily="34" charset="0"/>
                <a:cs typeface="Times New Roman" panose="02020603050405020304" pitchFamily="18" charset="0"/>
              </a:rPr>
              <a:t>5. </a:t>
            </a:r>
            <a:r>
              <a:rPr lang="en-US" sz="2000" b="1" smtClean="0"/>
              <a:t>Tambahkan </a:t>
            </a:r>
            <a:r>
              <a:rPr lang="en-US" sz="2000" b="1"/>
              <a:t>raster peta SP2020-WS yang akan di-georeferensi dengan menggunakan Plugin Freehand Raster Georefererencer</a:t>
            </a:r>
            <a:endParaRPr lang="en-US" sz="2000" b="1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3448" y="2846883"/>
            <a:ext cx="334530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/>
              <a:t>Cara:</a:t>
            </a:r>
          </a:p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/>
              <a:t>① Add raster for interactive georeferencing </a:t>
            </a:r>
            <a:endParaRPr lang="en-US" smtClean="0"/>
          </a:p>
          <a:p>
            <a:pPr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② </a:t>
            </a:r>
            <a:r>
              <a:rPr lang="en-US" smtClean="0"/>
              <a:t>Browse</a:t>
            </a:r>
          </a:p>
          <a:p>
            <a:pPr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③ Select peta SP2020-WS → ④ Open </a:t>
            </a:r>
            <a:endParaRPr lang="en-US" smtClean="0"/>
          </a:p>
          <a:p>
            <a:pPr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⑤ Add New.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999384" y="2285189"/>
            <a:ext cx="7490603" cy="4212770"/>
            <a:chOff x="0" y="0"/>
            <a:chExt cx="4283710" cy="240919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83710" cy="240919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00" y="533400"/>
              <a:ext cx="162560" cy="16256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000" y="158750"/>
              <a:ext cx="162560" cy="16256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406400"/>
              <a:ext cx="162560" cy="16256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5450" y="1231900"/>
              <a:ext cx="162560" cy="1625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300" y="1892300"/>
              <a:ext cx="162560" cy="162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30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SP2020-WS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(6)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14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2282" y="887162"/>
            <a:ext cx="98601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</a:pPr>
            <a:r>
              <a:rPr lang="en-US" sz="2000" b="1" smtClean="0">
                <a:latin typeface="Tahoma" panose="020B0604030504040204" pitchFamily="34" charset="0"/>
                <a:cs typeface="Times New Roman" panose="02020603050405020304" pitchFamily="18" charset="0"/>
              </a:rPr>
              <a:t>6. </a:t>
            </a:r>
            <a:r>
              <a:rPr lang="en-US" sz="2000" b="1" smtClean="0"/>
              <a:t>Sesuaikan </a:t>
            </a:r>
            <a:r>
              <a:rPr lang="en-US" sz="2000" b="1"/>
              <a:t>arah utara peta </a:t>
            </a:r>
            <a:r>
              <a:rPr lang="en-US" sz="2000" b="1" smtClean="0"/>
              <a:t>dengan </a:t>
            </a:r>
            <a:r>
              <a:rPr lang="en-US" sz="2000" b="1"/>
              <a:t>arah utara pada </a:t>
            </a:r>
            <a:r>
              <a:rPr lang="en-US" sz="2000" b="1"/>
              <a:t>QGIS (arah ke atas) </a:t>
            </a:r>
            <a:endParaRPr lang="en-US" sz="2000" b="1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3448" y="2846883"/>
            <a:ext cx="334530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/>
              <a:t>Cara:</a:t>
            </a:r>
          </a:p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/>
              <a:t>① Select Layer Peta SP2020-WS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② Isi angka 90 pada Rotation Value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     Enter</a:t>
            </a:r>
            <a:r>
              <a:rPr lang="en-US"/>
              <a:t>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315862" y="1387543"/>
            <a:ext cx="5362624" cy="3015979"/>
            <a:chOff x="0" y="0"/>
            <a:chExt cx="4283710" cy="240919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83710" cy="240919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393700"/>
              <a:ext cx="162560" cy="16256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95250"/>
              <a:ext cx="162560" cy="162560"/>
            </a:xfrm>
            <a:prstGeom prst="rect">
              <a:avLst/>
            </a:prstGeom>
          </p:spPr>
        </p:pic>
      </p:grpSp>
      <p:pic>
        <p:nvPicPr>
          <p:cNvPr id="32" name="Picture 31"/>
          <p:cNvPicPr/>
          <p:nvPr/>
        </p:nvPicPr>
        <p:blipFill>
          <a:blip r:embed="rId6"/>
          <a:stretch>
            <a:fillRect/>
          </a:stretch>
        </p:blipFill>
        <p:spPr>
          <a:xfrm>
            <a:off x="6079211" y="3610123"/>
            <a:ext cx="5603100" cy="315122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8722732" y="3240791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Tampilan menjadi: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0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SP2020-WS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(7)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15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4177" y="1269526"/>
            <a:ext cx="986017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</a:pPr>
            <a:r>
              <a:rPr lang="en-US" sz="2000" b="1" smtClean="0">
                <a:latin typeface="Tahoma" panose="020B0604030504040204" pitchFamily="34" charset="0"/>
                <a:cs typeface="Times New Roman" panose="02020603050405020304" pitchFamily="18" charset="0"/>
              </a:rPr>
              <a:t>7. </a:t>
            </a:r>
            <a:r>
              <a:rPr lang="en-US" sz="2000" b="1"/>
              <a:t>Georeferensi image peta </a:t>
            </a:r>
            <a:r>
              <a:rPr lang="en-US" sz="2000" b="1" smtClean="0"/>
              <a:t>SP2020-WS</a:t>
            </a:r>
          </a:p>
          <a:p>
            <a:pPr marL="342900" indent="-342900" algn="just">
              <a:lnSpc>
                <a:spcPct val="15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2000"/>
              <a:t>Georeferensi dengan plugin </a:t>
            </a:r>
            <a:r>
              <a:rPr lang="en-US" sz="2000" smtClean="0"/>
              <a:t>Freehand Raster Georeferencer dilakukan </a:t>
            </a:r>
            <a:r>
              <a:rPr lang="en-US" sz="2000"/>
              <a:t>secara interaktif, yaitu dengan mencocokan suatu titik di batas SLS di scan peta SP2020-WS dengan titik lain pada peta digital SLS/non SLS 2019. </a:t>
            </a:r>
            <a:endParaRPr lang="en-US" sz="2000" smtClean="0"/>
          </a:p>
          <a:p>
            <a:pPr marL="342900" indent="-342900" algn="just">
              <a:lnSpc>
                <a:spcPct val="15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2000" smtClean="0"/>
              <a:t>Jumlah </a:t>
            </a:r>
            <a:r>
              <a:rPr lang="en-US" sz="2000"/>
              <a:t>titik yang harus dicocokan relatif tergantung kondisi masing-masing SLS. Menurut ujicoba yang telah dilakukan setidaknya dibutuhkan 2-4 titik hingga peta SP2020-WS dapat bergeoreferensi dengan tepat. </a:t>
            </a:r>
            <a:endParaRPr lang="en-US" sz="2000" smtClean="0"/>
          </a:p>
          <a:p>
            <a:pPr marL="342900" indent="-342900" algn="just">
              <a:lnSpc>
                <a:spcPct val="150000"/>
              </a:lnSpc>
              <a:buSzPts val="1000"/>
              <a:buFont typeface="Arial" panose="020B0604020202020204" pitchFamily="34" charset="0"/>
              <a:buChar char="•"/>
            </a:pPr>
            <a:r>
              <a:rPr lang="en-US" sz="2000" smtClean="0"/>
              <a:t>Untuk </a:t>
            </a:r>
            <a:r>
              <a:rPr lang="en-US" sz="2000"/>
              <a:t>memahami penjelasan di atas maka dapat dijelaskan melalui gambar </a:t>
            </a:r>
            <a:r>
              <a:rPr lang="en-US" sz="2000" smtClean="0"/>
              <a:t>berikut:</a:t>
            </a:r>
            <a:endParaRPr lang="en-US" sz="2000"/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endParaRPr lang="en-US" sz="2000" b="1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5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SP2020-WS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(8)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16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E</a:t>
            </a:r>
            <a:endParaRPr lang="en-US" sz="2400" b="1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72338" y="1315673"/>
            <a:ext cx="7400413" cy="4161547"/>
            <a:chOff x="0" y="0"/>
            <a:chExt cx="4211955" cy="236855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11955" cy="236855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532" y="1539299"/>
              <a:ext cx="162560" cy="16256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8707" y="575472"/>
              <a:ext cx="162560" cy="16256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261" y="1246267"/>
              <a:ext cx="162560" cy="16192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290" y="1754659"/>
              <a:ext cx="161290" cy="16192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264" y="1775842"/>
              <a:ext cx="161290" cy="16192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042" y="285970"/>
              <a:ext cx="161290" cy="1619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672" y="1270980"/>
              <a:ext cx="161290" cy="16129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5622" y="1984142"/>
              <a:ext cx="160655" cy="16129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1575896" y="5654259"/>
            <a:ext cx="76026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</a:rPr>
              <a:t>Titik </a:t>
            </a:r>
            <a:r>
              <a:rPr lang="en-US" b="1">
                <a:latin typeface="Tahoma" panose="020B0604030504040204" pitchFamily="34" charset="0"/>
                <a:ea typeface="Times New Roman" panose="02020603050405020304" pitchFamily="18" charset="0"/>
              </a:rPr>
              <a:t>a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</a:rPr>
              <a:t> pada scan peta SP2020 merupakan titik yang sama dengan titik </a:t>
            </a:r>
            <a:r>
              <a:rPr lang="en-US" b="1">
                <a:latin typeface="Tahoma" panose="020B0604030504040204" pitchFamily="34" charset="0"/>
                <a:ea typeface="Times New Roman" panose="02020603050405020304" pitchFamily="18" charset="0"/>
              </a:rPr>
              <a:t>A 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</a:rPr>
              <a:t>pada peta digital SLS/non SLS. </a:t>
            </a:r>
            <a:endParaRPr lang="en-US" smtClean="0"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Tahoma" panose="020B0604030504040204" pitchFamily="34" charset="0"/>
                <a:ea typeface="Times New Roman" panose="02020603050405020304" pitchFamily="18" charset="0"/>
              </a:rPr>
              <a:t>Begitu 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</a:rPr>
              <a:t>pula dengan titik </a:t>
            </a:r>
            <a:r>
              <a:rPr lang="en-US" b="1">
                <a:latin typeface="Tahoma" panose="020B0604030504040204" pitchFamily="34" charset="0"/>
                <a:ea typeface="Times New Roman" panose="02020603050405020304" pitchFamily="18" charset="0"/>
              </a:rPr>
              <a:t>b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</a:rPr>
              <a:t> dan </a:t>
            </a:r>
            <a:r>
              <a:rPr lang="en-US" b="1">
                <a:latin typeface="Tahoma" panose="020B0604030504040204" pitchFamily="34" charset="0"/>
                <a:ea typeface="Times New Roman" panose="02020603050405020304" pitchFamily="18" charset="0"/>
              </a:rPr>
              <a:t>B, </a:t>
            </a:r>
            <a:r>
              <a:rPr lang="en-US" b="1" smtClean="0">
                <a:latin typeface="Tahoma" panose="020B0604030504040204" pitchFamily="34" charset="0"/>
                <a:ea typeface="Times New Roman" panose="02020603050405020304" pitchFamily="18" charset="0"/>
              </a:rPr>
              <a:t> c 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</a:rPr>
              <a:t>dan </a:t>
            </a:r>
            <a:r>
              <a:rPr lang="en-US" b="1">
                <a:latin typeface="Tahoma" panose="020B0604030504040204" pitchFamily="34" charset="0"/>
                <a:ea typeface="Times New Roman" panose="02020603050405020304" pitchFamily="18" charset="0"/>
              </a:rPr>
              <a:t>C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</a:rPr>
              <a:t>, serta </a:t>
            </a:r>
            <a:r>
              <a:rPr lang="en-US" smtClean="0"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en-US" b="1" smtClean="0">
                <a:latin typeface="Tahoma" panose="020B0604030504040204" pitchFamily="34" charset="0"/>
                <a:ea typeface="Times New Roman" panose="02020603050405020304" pitchFamily="18" charset="0"/>
              </a:rPr>
              <a:t>d</a:t>
            </a:r>
            <a:r>
              <a:rPr lang="en-US" smtClean="0"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</a:rPr>
              <a:t>dan </a:t>
            </a:r>
            <a:r>
              <a:rPr lang="en-US" b="1">
                <a:latin typeface="Tahoma" panose="020B0604030504040204" pitchFamily="34" charset="0"/>
                <a:ea typeface="Times New Roman" panose="02020603050405020304" pitchFamily="18" charset="0"/>
              </a:rPr>
              <a:t>D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0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SP2020-WS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(9)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17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1916" y="2349433"/>
            <a:ext cx="334530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mtClean="0"/>
              <a:t>① </a:t>
            </a:r>
            <a:r>
              <a:rPr lang="en-US"/>
              <a:t>Select Layer Peta SP2020-WS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② Klik Georeference raster with 2 </a:t>
            </a:r>
            <a:r>
              <a:rPr lang="en-US" smtClean="0"/>
              <a:t>points</a:t>
            </a:r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 </a:t>
            </a:r>
            <a:r>
              <a:rPr lang="en-US"/>
              <a:t>→ ③ Klik dan tahan pada titik yang akan digeoreferensi pada raster peta kemudian digeser </a:t>
            </a:r>
            <a:r>
              <a:rPr lang="en-US" smtClean="0"/>
              <a:t>ke</a:t>
            </a:r>
          </a:p>
          <a:p>
            <a:pPr marL="631825" indent="-631825">
              <a:spcAft>
                <a:spcPts val="1200"/>
              </a:spcAft>
            </a:pPr>
            <a:r>
              <a:rPr lang="en-US"/>
              <a:t>→ </a:t>
            </a:r>
            <a:r>
              <a:rPr lang="en-US" smtClean="0"/>
              <a:t> ④ titik </a:t>
            </a:r>
            <a:r>
              <a:rPr lang="en-US"/>
              <a:t>yang sesuai di peta digital SLS.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285485" y="1774272"/>
            <a:ext cx="7626463" cy="4288664"/>
            <a:chOff x="0" y="0"/>
            <a:chExt cx="4211955" cy="236855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11955" cy="236855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323" y="440086"/>
              <a:ext cx="162560" cy="16256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903" y="1907038"/>
              <a:ext cx="162560" cy="16256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8" t="10641" r="47699" b="86895"/>
            <a:stretch/>
          </p:blipFill>
          <p:spPr bwMode="auto">
            <a:xfrm>
              <a:off x="2215097" y="58678"/>
              <a:ext cx="193675" cy="184785"/>
            </a:xfrm>
            <a:prstGeom prst="rect">
              <a:avLst/>
            </a:prstGeom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733" y="63568"/>
              <a:ext cx="162560" cy="16256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461" y="674798"/>
              <a:ext cx="162560" cy="16256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385" y="1946156"/>
              <a:ext cx="161925" cy="16192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860" y="669908"/>
              <a:ext cx="162560" cy="16256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930969" y="1215449"/>
            <a:ext cx="69621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</a:pPr>
            <a:r>
              <a:rPr lang="en-US" smtClean="0">
                <a:cs typeface="Times New Roman" panose="02020603050405020304" pitchFamily="18" charset="0"/>
              </a:rPr>
              <a:t>Langkah-langkah </a:t>
            </a:r>
            <a:r>
              <a:rPr lang="en-US" smtClean="0"/>
              <a:t>Georeferensi </a:t>
            </a:r>
            <a:r>
              <a:rPr lang="en-US"/>
              <a:t>image </a:t>
            </a:r>
            <a:r>
              <a:rPr lang="en-US" smtClean="0"/>
              <a:t>scan peta SP2020-WS: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57892" y="6229292"/>
            <a:ext cx="10422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</a:rPr>
              <a:t>Lakukan juga untuk 2-3 titik yang lain sehingga raster </a:t>
            </a:r>
            <a:r>
              <a:rPr lang="en-US" smtClean="0">
                <a:latin typeface="Tahoma" panose="020B0604030504040204" pitchFamily="34" charset="0"/>
                <a:ea typeface="Times New Roman" panose="02020603050405020304" pitchFamily="18" charset="0"/>
              </a:rPr>
              <a:t>menjadi sesuai 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</a:rPr>
              <a:t>dengan peta digital </a:t>
            </a:r>
            <a:r>
              <a:rPr lang="en-US" smtClean="0">
                <a:latin typeface="Tahoma" panose="020B0604030504040204" pitchFamily="34" charset="0"/>
                <a:ea typeface="Times New Roman" panose="02020603050405020304" pitchFamily="18" charset="0"/>
              </a:rPr>
              <a:t>SLS.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8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SP2020-WS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(10)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18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4177" y="1153151"/>
            <a:ext cx="98601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</a:pPr>
            <a:r>
              <a:rPr lang="en-US" sz="2000" b="1" smtClean="0">
                <a:latin typeface="Tahoma" panose="020B0604030504040204" pitchFamily="34" charset="0"/>
                <a:cs typeface="Times New Roman" panose="02020603050405020304" pitchFamily="18" charset="0"/>
              </a:rPr>
              <a:t>8. </a:t>
            </a:r>
            <a:r>
              <a:rPr lang="en-US" sz="2000" b="1" smtClean="0"/>
              <a:t>Simpan </a:t>
            </a:r>
            <a:r>
              <a:rPr lang="en-US" sz="2000" b="1"/>
              <a:t>image yang sudah di-georeferensi.</a:t>
            </a:r>
            <a:endParaRPr lang="en-US" sz="2000" b="1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3619" y="1919695"/>
            <a:ext cx="388545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/>
              <a:t>Cara:</a:t>
            </a:r>
          </a:p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mtClean="0"/>
              <a:t>① </a:t>
            </a:r>
            <a:r>
              <a:rPr lang="en-US"/>
              <a:t>Select Layer Peta SP2020-WS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② Export raster with world file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③ Browse folder penyimpanan </a:t>
            </a:r>
            <a:endParaRPr lang="en-US" smtClean="0"/>
          </a:p>
          <a:p>
            <a:pPr marL="449263" indent="-449263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④ Beri nama file (idsls)_georeferenced.tif </a:t>
            </a:r>
            <a:endParaRPr lang="en-US" smtClean="0"/>
          </a:p>
          <a:p>
            <a:pPr marL="631825" indent="-631825"/>
            <a:r>
              <a:rPr lang="en-US" smtClean="0"/>
              <a:t>→ </a:t>
            </a:r>
            <a:r>
              <a:rPr lang="en-US"/>
              <a:t>⑤ Save </a:t>
            </a:r>
            <a:r>
              <a:rPr lang="en-US" sz="1600" smtClean="0"/>
              <a:t>(simpan pada subfolder: </a:t>
            </a:r>
          </a:p>
          <a:p>
            <a:pPr marL="631825" indent="-631825">
              <a:spcAft>
                <a:spcPts val="1200"/>
              </a:spcAft>
            </a:pPr>
            <a:r>
              <a:rPr lang="en-US" sz="1600" smtClean="0"/>
              <a:t>     .../03-Output/01-georeferensi)</a:t>
            </a:r>
            <a:endParaRPr lang="en-US" sz="1600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⑥ Put Rotation in world file </a:t>
            </a:r>
            <a:endParaRPr lang="en-US" smtClean="0"/>
          </a:p>
          <a:p>
            <a:pPr marL="631825" indent="-631825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⑦ OK.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03616" y="1675152"/>
            <a:ext cx="7584684" cy="4265682"/>
            <a:chOff x="0" y="0"/>
            <a:chExt cx="4283710" cy="240919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83710" cy="240919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045" y="665018"/>
              <a:ext cx="162560" cy="16256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608" y="1515850"/>
              <a:ext cx="162560" cy="16256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382" y="733476"/>
              <a:ext cx="162560" cy="16256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124" y="1775012"/>
              <a:ext cx="162560" cy="1625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84" y="449865"/>
              <a:ext cx="162560" cy="16256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16" t="10701" r="42654" b="86935"/>
            <a:stretch/>
          </p:blipFill>
          <p:spPr bwMode="auto">
            <a:xfrm>
              <a:off x="2381352" y="151585"/>
              <a:ext cx="161925" cy="175260"/>
            </a:xfrm>
            <a:prstGeom prst="rect">
              <a:avLst/>
            </a:prstGeom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479" y="283611"/>
              <a:ext cx="162560" cy="16256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61" y="816603"/>
              <a:ext cx="162560" cy="16256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256116" y="6103505"/>
            <a:ext cx="7082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+mj-lt"/>
                <a:ea typeface="Times New Roman" panose="02020603050405020304" pitchFamily="18" charset="0"/>
              </a:rPr>
              <a:t>Penamaan file: </a:t>
            </a:r>
            <a:r>
              <a:rPr lang="en-US" b="1">
                <a:latin typeface="+mj-lt"/>
                <a:ea typeface="Times New Roman" panose="02020603050405020304" pitchFamily="18" charset="0"/>
              </a:rPr>
              <a:t>(idsls)_georeferenced </a:t>
            </a:r>
            <a:endParaRPr lang="en-US" b="1" smtClean="0">
              <a:latin typeface="+mj-lt"/>
              <a:ea typeface="Times New Roman" panose="02020603050405020304" pitchFamily="18" charset="0"/>
            </a:endParaRPr>
          </a:p>
          <a:p>
            <a:r>
              <a:rPr lang="en-US" smtClean="0">
                <a:latin typeface="+mj-lt"/>
                <a:ea typeface="Times New Roman" panose="02020603050405020304" pitchFamily="18" charset="0"/>
              </a:rPr>
              <a:t>     contoh</a:t>
            </a:r>
            <a:r>
              <a:rPr lang="en-US"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mtClean="0">
                <a:latin typeface="+mj-lt"/>
                <a:ea typeface="Times New Roman" panose="02020603050405020304" pitchFamily="18" charset="0"/>
              </a:rPr>
              <a:t>32740100020052_georeferenced.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260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INSET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(1)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19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F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146" y="1889955"/>
            <a:ext cx="10533478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mtClean="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Bila </a:t>
            </a:r>
            <a:r>
              <a:rPr lang="en-US" sz="240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peta SP2020-WS merupakan peta </a:t>
            </a:r>
            <a:r>
              <a:rPr lang="en-US" sz="2400" smtClean="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inset</a:t>
            </a:r>
            <a:r>
              <a:rPr lang="en-US" sz="240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smtClean="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gunakan </a:t>
            </a:r>
            <a:r>
              <a:rPr lang="en-US" sz="240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bantuan </a:t>
            </a:r>
            <a:r>
              <a:rPr lang="en-US" sz="2400" i="1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basemap</a:t>
            </a:r>
            <a:r>
              <a:rPr lang="en-US" sz="240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 sesuai yang digunakan peta SP2020-WS (contoh: Google Hybrid</a:t>
            </a:r>
            <a:r>
              <a:rPr lang="en-US" sz="2400" smtClean="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).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mtClean="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Titik </a:t>
            </a:r>
            <a:r>
              <a:rPr lang="en-US" sz="240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acuan yang digunakan dapat berupa </a:t>
            </a:r>
            <a:r>
              <a:rPr lang="en-US" sz="2400" i="1" smtClean="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landmark,</a:t>
            </a:r>
            <a:r>
              <a:rPr lang="en-US" sz="2400" smtClean="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r>
              <a:rPr lang="en-US" sz="240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atau bentukan muka bumi yang mudah untuk dikenali</a:t>
            </a:r>
            <a:r>
              <a:rPr lang="en-US" sz="2400" smtClean="0">
                <a:latin typeface="+mj-lt"/>
                <a:ea typeface="Calibri" panose="020F050202020403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952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D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PENJELASAN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8B58096-4F6E-4A85-AE07-3457277A5D5F}"/>
              </a:ext>
            </a:extLst>
          </p:cNvPr>
          <p:cNvSpPr/>
          <p:nvPr/>
        </p:nvSpPr>
        <p:spPr>
          <a:xfrm>
            <a:off x="1157892" y="1278037"/>
            <a:ext cx="10147417" cy="44319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smtClean="0">
                <a:cs typeface="Calibri" panose="020F0502020204030204" pitchFamily="34" charset="0"/>
              </a:rPr>
              <a:t>File</a:t>
            </a:r>
            <a:r>
              <a:rPr lang="en-ID" sz="2400" b="1" smtClean="0">
                <a:cs typeface="Calibri" panose="020F0502020204030204" pitchFamily="34" charset="0"/>
              </a:rPr>
              <a:t> hasil scan peta SP2020-WS </a:t>
            </a:r>
            <a:r>
              <a:rPr lang="en-ID" sz="2400" smtClean="0">
                <a:cs typeface="Calibri" panose="020F0502020204030204" pitchFamily="34" charset="0"/>
              </a:rPr>
              <a:t>akan di-overlay dengan </a:t>
            </a:r>
            <a:r>
              <a:rPr lang="en-ID" sz="2400" b="1" smtClean="0">
                <a:cs typeface="Calibri" panose="020F0502020204030204" pitchFamily="34" charset="0"/>
              </a:rPr>
              <a:t>peta digital SLS.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b="1" smtClean="0"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>
                <a:cs typeface="Calibri" panose="020F0502020204030204" pitchFamily="34" charset="0"/>
              </a:rPr>
              <a:t>File hasil scan peta </a:t>
            </a:r>
            <a:r>
              <a:rPr lang="en-ID" sz="2400" b="1" smtClean="0">
                <a:cs typeface="Calibri" panose="020F0502020204030204" pitchFamily="34" charset="0"/>
              </a:rPr>
              <a:t>SP2020-WS </a:t>
            </a:r>
            <a:r>
              <a:rPr lang="en-US" sz="240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ID" sz="2400" b="1" smtClean="0">
                <a:cs typeface="Calibri" panose="020F0502020204030204" pitchFamily="34" charset="0"/>
              </a:rPr>
              <a:t> </a:t>
            </a:r>
            <a:r>
              <a:rPr lang="en-ID" sz="2400" smtClean="0">
                <a:cs typeface="Calibri" panose="020F0502020204030204" pitchFamily="34" charset="0"/>
              </a:rPr>
              <a:t>image </a:t>
            </a:r>
            <a:r>
              <a:rPr lang="en-ID" sz="2400" smtClean="0">
                <a:cs typeface="Calibri" panose="020F0502020204030204" pitchFamily="34" charset="0"/>
              </a:rPr>
              <a:t>yang belum memiliki </a:t>
            </a:r>
            <a:r>
              <a:rPr lang="en-US" sz="2400">
                <a:cs typeface="Calibri" panose="020F0502020204030204" pitchFamily="34" charset="0"/>
              </a:rPr>
              <a:t>referensi geografi atau sistem </a:t>
            </a:r>
            <a:r>
              <a:rPr lang="en-US" sz="2400" smtClean="0">
                <a:cs typeface="Calibri" panose="020F0502020204030204" pitchFamily="34" charset="0"/>
              </a:rPr>
              <a:t>koordinat</a:t>
            </a:r>
            <a:r>
              <a:rPr lang="en-US" sz="2400" b="1" smtClean="0">
                <a:cs typeface="Calibri" panose="020F0502020204030204" pitchFamily="34" charset="0"/>
              </a:rPr>
              <a:t>.</a:t>
            </a:r>
            <a:endParaRPr lang="en-US" sz="2400" b="1" smtClean="0"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smtClean="0">
                <a:cs typeface="Calibri" panose="020F0502020204030204" pitchFamily="34" charset="0"/>
              </a:rPr>
              <a:t>Proses georeferensi </a:t>
            </a:r>
            <a:r>
              <a:rPr lang="en-ID" sz="2400" smtClean="0">
                <a:cs typeface="Calibri" panose="020F0502020204030204" pitchFamily="34" charset="0"/>
              </a:rPr>
              <a:t>ini akan memberikan referensi geografi atau</a:t>
            </a:r>
            <a:r>
              <a:rPr lang="en-ID" sz="2400" b="1" smtClean="0">
                <a:cs typeface="Calibri" panose="020F0502020204030204" pitchFamily="34" charset="0"/>
              </a:rPr>
              <a:t> system koordinat pada file hasil scan peta SP2020-WS.</a:t>
            </a:r>
            <a:endParaRPr lang="en-US" sz="2400" dirty="0"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180" y="283611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A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INSET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(2)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20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F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7614" y="1093593"/>
            <a:ext cx="10835478" cy="955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-US" sz="2000" b="1" smtClean="0"/>
              <a:t>Buka </a:t>
            </a:r>
            <a:r>
              <a:rPr lang="en-US" sz="2000" b="1"/>
              <a:t>peta digital SLS/non SLS 2019, scan peta SP2020-WS serta aktifkan basemap yang sesuai dengan yang digunakan dalam peta SP2020-WS</a:t>
            </a:r>
            <a:endParaRPr lang="en-US" sz="2000" b="1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766" y="2306367"/>
            <a:ext cx="442135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Jika </a:t>
            </a:r>
            <a:r>
              <a:rPr lang="en-US" smtClean="0"/>
              <a:t>diperhatikan, bisa </a:t>
            </a:r>
            <a:r>
              <a:rPr lang="en-US"/>
              <a:t>didapatkan setidaknya </a:t>
            </a:r>
            <a:r>
              <a:rPr lang="en-US" smtClean="0"/>
              <a:t>ada 4 </a:t>
            </a:r>
            <a:r>
              <a:rPr lang="en-US"/>
              <a:t>titik acuan. </a:t>
            </a:r>
            <a:endParaRPr lang="en-US" smtClean="0"/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mtClean="0"/>
              <a:t>Titik </a:t>
            </a:r>
            <a:r>
              <a:rPr lang="en-US"/>
              <a:t>a pada scan peta </a:t>
            </a:r>
            <a:r>
              <a:rPr lang="en-US" smtClean="0"/>
              <a:t>yang </a:t>
            </a:r>
            <a:r>
              <a:rPr lang="en-US"/>
              <a:t>merupakan persimpangan jalan adalah titik yang sama pada titik A pada </a:t>
            </a:r>
            <a:r>
              <a:rPr lang="en-US" i="1"/>
              <a:t>basemap</a:t>
            </a:r>
            <a:r>
              <a:rPr lang="en-US"/>
              <a:t> Google </a:t>
            </a:r>
            <a:r>
              <a:rPr lang="en-US" smtClean="0"/>
              <a:t>Hybrid.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mtClean="0"/>
              <a:t>Begitu </a:t>
            </a:r>
            <a:r>
              <a:rPr lang="en-US"/>
              <a:t>pula dengan titik b yang berpasangan dengan titik B, titik c dengan titik C, sert titik d dengan titik D.</a:t>
            </a:r>
            <a:endParaRPr lang="en-US"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023126" y="2506810"/>
            <a:ext cx="6529966" cy="3672501"/>
            <a:chOff x="0" y="0"/>
            <a:chExt cx="4283710" cy="240919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83710" cy="240919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524" y="1613647"/>
              <a:ext cx="139700" cy="1397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8843" y="1510960"/>
              <a:ext cx="139065" cy="1397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191" y="1251799"/>
              <a:ext cx="139700" cy="1397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155" y="1075764"/>
              <a:ext cx="139065" cy="1397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434" y="948629"/>
              <a:ext cx="139700" cy="1397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866" y="1202900"/>
              <a:ext cx="139065" cy="1397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6682" y="1080654"/>
              <a:ext cx="139700" cy="1390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453" y="1383824"/>
              <a:ext cx="138430" cy="139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9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INSET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(3)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21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F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3180" y="1886235"/>
            <a:ext cx="366630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indent="-631825">
              <a:spcAft>
                <a:spcPts val="1200"/>
              </a:spcAft>
            </a:pPr>
            <a:r>
              <a:rPr lang="en-US"/>
              <a:t>Cara:</a:t>
            </a:r>
          </a:p>
          <a:p>
            <a:pPr marL="633413" indent="-633413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/>
              <a:t>① Select Layer Peta SP2020-WS </a:t>
            </a:r>
            <a:endParaRPr lang="en-US" smtClean="0"/>
          </a:p>
          <a:p>
            <a:pPr marL="633413" indent="-633413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② Klik Georeference raster with 2 points </a:t>
            </a:r>
            <a:endParaRPr lang="en-US" smtClean="0"/>
          </a:p>
          <a:p>
            <a:pPr marL="633413" indent="-633413">
              <a:spcAft>
                <a:spcPts val="1200"/>
              </a:spcAft>
            </a:pPr>
            <a:r>
              <a:rPr lang="en-US" smtClean="0"/>
              <a:t>→ </a:t>
            </a:r>
            <a:r>
              <a:rPr lang="en-US"/>
              <a:t>③ Klik dan tahan pada titik yang akan digeoreferensi pada raster peta kemudian digeser </a:t>
            </a:r>
            <a:r>
              <a:rPr lang="en-US" smtClean="0"/>
              <a:t>ke</a:t>
            </a:r>
          </a:p>
          <a:p>
            <a:pPr marL="633413" indent="-633413">
              <a:spcAft>
                <a:spcPts val="1200"/>
              </a:spcAft>
            </a:pPr>
            <a:r>
              <a:rPr lang="en-US"/>
              <a:t>→</a:t>
            </a:r>
            <a:r>
              <a:rPr lang="en-US" smtClean="0"/>
              <a:t> ④ titik </a:t>
            </a:r>
            <a:r>
              <a:rPr lang="en-US"/>
              <a:t>yang sesuai di peta digital SLS.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495811" y="1993924"/>
            <a:ext cx="7346890" cy="4131945"/>
            <a:chOff x="0" y="0"/>
            <a:chExt cx="4283710" cy="240919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83710" cy="240919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43" y="376518"/>
              <a:ext cx="162560" cy="1625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953" y="78238"/>
              <a:ext cx="162560" cy="16256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8" t="10641" r="47699" b="86895"/>
            <a:stretch/>
          </p:blipFill>
          <p:spPr bwMode="auto">
            <a:xfrm>
              <a:off x="2219987" y="48899"/>
              <a:ext cx="193675" cy="184785"/>
            </a:xfrm>
            <a:prstGeom prst="rect">
              <a:avLst/>
            </a:prstGeom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304" y="1207791"/>
              <a:ext cx="162560" cy="16256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477" y="880172"/>
              <a:ext cx="162560" cy="16256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524" y="1457173"/>
              <a:ext cx="139700" cy="1397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807" y="1173562"/>
              <a:ext cx="139065" cy="13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2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INSET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(4)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22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F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3035" y="1269363"/>
            <a:ext cx="9997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j-lt"/>
                <a:ea typeface="Times New Roman" panose="02020603050405020304" pitchFamily="18" charset="0"/>
              </a:rPr>
              <a:t>Lakukan juga untuk 2-3 titik yang lain, sehingga raster sudah sesuai dengan peta digital SLS seperti contoh </a:t>
            </a:r>
            <a:r>
              <a:rPr lang="en-US" smtClean="0">
                <a:latin typeface="+mj-lt"/>
                <a:ea typeface="Times New Roman" panose="02020603050405020304" pitchFamily="18" charset="0"/>
              </a:rPr>
              <a:t>berikut</a:t>
            </a:r>
            <a:r>
              <a:rPr lang="en-US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194559" y="1915695"/>
            <a:ext cx="6874567" cy="3655762"/>
            <a:chOff x="0" y="0"/>
            <a:chExt cx="4283710" cy="240919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283710" cy="240919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158" y="1755452"/>
              <a:ext cx="139700" cy="1397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743" y="1750562"/>
              <a:ext cx="139065" cy="139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478" y="1369155"/>
              <a:ext cx="139700" cy="1397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063" y="1369155"/>
              <a:ext cx="139065" cy="13906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392" y="1158892"/>
              <a:ext cx="139700" cy="13906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757" y="1158892"/>
              <a:ext cx="139065" cy="13906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986" y="1765232"/>
              <a:ext cx="138430" cy="13906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241" y="1765232"/>
              <a:ext cx="138430" cy="13843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763035" y="5571456"/>
            <a:ext cx="108741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fi-FI">
                <a:latin typeface="+mj-lt"/>
                <a:ea typeface="Times New Roman" panose="02020603050405020304" pitchFamily="18" charset="0"/>
              </a:rPr>
              <a:t>Lakukan penyimpanan seperti cara </a:t>
            </a:r>
            <a:r>
              <a:rPr lang="fi-FI" smtClean="0">
                <a:latin typeface="+mj-lt"/>
                <a:ea typeface="Times New Roman" panose="02020603050405020304" pitchFamily="18" charset="0"/>
              </a:rPr>
              <a:t>sebelumnya.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nb-NO" smtClean="0"/>
              <a:t>Pastikan </a:t>
            </a:r>
            <a:r>
              <a:rPr lang="nb-NO"/>
              <a:t>bahwa lokasi penyimpanan telah sesuai di folder yang telah </a:t>
            </a:r>
            <a:r>
              <a:rPr lang="nb-NO" smtClean="0"/>
              <a:t>disiapkan.</a:t>
            </a:r>
            <a:endParaRPr lang="en-US" b="1"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72F27F4-DADD-40F5-8130-AB879F6882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44DDB82-C8C3-4C51-BA63-1E4B3DA44924}"/>
              </a:ext>
            </a:extLst>
          </p:cNvPr>
          <p:cNvSpPr>
            <a:spLocks/>
          </p:cNvSpPr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8F12EC4-102E-4B04-95CD-E5495DED57E3}"/>
              </a:ext>
            </a:extLst>
          </p:cNvPr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744499-8D46-482A-93F0-06444CFD2C74}"/>
              </a:ext>
            </a:extLst>
          </p:cNvPr>
          <p:cNvSpPr txBox="1"/>
          <p:nvPr/>
        </p:nvSpPr>
        <p:spPr>
          <a:xfrm>
            <a:off x="4714876" y="3342499"/>
            <a:ext cx="6214382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3600" dirty="0" err="1">
                <a:solidFill>
                  <a:schemeClr val="bg1"/>
                </a:solidFill>
                <a:latin typeface="+mj-lt"/>
              </a:rPr>
              <a:t>Terimakasih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...</a:t>
            </a:r>
            <a:endParaRPr lang="en-ID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BE659BD-50FD-4026-B549-E0812540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5" r="482" b="5457"/>
          <a:stretch/>
        </p:blipFill>
        <p:spPr>
          <a:xfrm rot="5400000" flipV="1">
            <a:off x="-1885949" y="1885947"/>
            <a:ext cx="6858002" cy="308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D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ALAT DAN BAHAN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8B58096-4F6E-4A85-AE07-3457277A5D5F}"/>
              </a:ext>
            </a:extLst>
          </p:cNvPr>
          <p:cNvSpPr/>
          <p:nvPr/>
        </p:nvSpPr>
        <p:spPr>
          <a:xfrm>
            <a:off x="1157892" y="1278037"/>
            <a:ext cx="8374187" cy="4031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1272" y="1347219"/>
            <a:ext cx="10851039" cy="48320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b="1" smtClean="0"/>
              <a:t>Perangkat </a:t>
            </a:r>
            <a:r>
              <a:rPr lang="en-US" sz="2800" b="1"/>
              <a:t>lunak QGIS 3.10 (LTR</a:t>
            </a:r>
            <a:r>
              <a:rPr lang="en-US" sz="2800" b="1" smtClean="0"/>
              <a:t>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D" sz="28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Plugin Freehand Raster Georeferencer</a:t>
            </a:r>
            <a:endParaRPr lang="en-US" sz="2800" i="1" smtClean="0"/>
          </a:p>
          <a:p>
            <a:pPr marL="342900" indent="-342900">
              <a:buFont typeface="+mj-lt"/>
              <a:buAutoNum type="arabicPeriod"/>
            </a:pPr>
            <a:endParaRPr lang="en-US" sz="2800" b="1"/>
          </a:p>
          <a:p>
            <a:pPr marL="342900" indent="-342900">
              <a:buFont typeface="+mj-lt"/>
              <a:buAutoNum type="arabicPeriod"/>
            </a:pPr>
            <a:r>
              <a:rPr lang="en-US" sz="2800" b="1" smtClean="0"/>
              <a:t>Scan </a:t>
            </a:r>
            <a:r>
              <a:rPr lang="en-US" sz="2800" b="1"/>
              <a:t>peta </a:t>
            </a:r>
            <a:r>
              <a:rPr lang="en-US" sz="2800" b="1" smtClean="0"/>
              <a:t>WS-2020</a:t>
            </a:r>
            <a:r>
              <a:rPr lang="en-US" sz="2800" b="1"/>
              <a:t>.</a:t>
            </a:r>
            <a:r>
              <a:rPr lang="en-US" sz="2800" b="1" smtClean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sz="2800" b="1"/>
          </a:p>
          <a:p>
            <a:pPr marL="342900" indent="-342900">
              <a:buFont typeface="+mj-lt"/>
              <a:buAutoNum type="arabicPeriod"/>
            </a:pPr>
            <a:r>
              <a:rPr lang="en-US" sz="2800" b="1" smtClean="0"/>
              <a:t>Peta </a:t>
            </a:r>
            <a:r>
              <a:rPr lang="en-US" sz="2800" b="1"/>
              <a:t>digital SLS/non SLS 2019, diunduh di GS (</a:t>
            </a:r>
            <a:r>
              <a:rPr lang="en-US" sz="2800" b="1">
                <a:hlinkClick r:id="rId3"/>
              </a:rPr>
              <a:t>https://dataspasial.bps.go.id/gs</a:t>
            </a:r>
            <a:r>
              <a:rPr lang="en-US" sz="2800" b="1" smtClean="0">
                <a:hlinkClick r:id="rId3"/>
              </a:rPr>
              <a:t>/</a:t>
            </a:r>
            <a:r>
              <a:rPr lang="en-US" sz="2800" b="1" smtClean="0"/>
              <a:t>).</a:t>
            </a:r>
          </a:p>
          <a:p>
            <a:pPr marL="363538"/>
            <a:endParaRPr lang="en-ID" sz="2800" b="1" smtClean="0"/>
          </a:p>
          <a:p>
            <a:pPr marL="363538"/>
            <a:r>
              <a:rPr lang="en-ID" sz="2800" smtClean="0"/>
              <a:t>Sesuaikan peta digital yang diunduh dengan wilayah masing-masing.</a:t>
            </a:r>
            <a:endParaRPr lang="en-US" sz="2800"/>
          </a:p>
          <a:p>
            <a:endParaRPr lang="en-US" sz="2800"/>
          </a:p>
        </p:txBody>
      </p:sp>
      <p:sp>
        <p:nvSpPr>
          <p:cNvPr id="7" name="TextBox 6"/>
          <p:cNvSpPr txBox="1"/>
          <p:nvPr/>
        </p:nvSpPr>
        <p:spPr>
          <a:xfrm>
            <a:off x="463180" y="28361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B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D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ALUR PROSES GEOREFERENSI PETA SP2020-WS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8B58096-4F6E-4A85-AE07-3457277A5D5F}"/>
              </a:ext>
            </a:extLst>
          </p:cNvPr>
          <p:cNvSpPr/>
          <p:nvPr/>
        </p:nvSpPr>
        <p:spPr>
          <a:xfrm>
            <a:off x="1157892" y="1278037"/>
            <a:ext cx="8374187" cy="4031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37" y="973372"/>
            <a:ext cx="4904508" cy="5824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3180" y="283611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C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7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D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INSTALASI PLUGIN FREEHAND RASTER GEOREFERENCER </a:t>
            </a:r>
            <a:r>
              <a:rPr lang="en-ID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(1)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5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/>
          <p:cNvSpPr/>
          <p:nvPr/>
        </p:nvSpPr>
        <p:spPr>
          <a:xfrm>
            <a:off x="831272" y="1347219"/>
            <a:ext cx="10851039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400" smtClean="0">
                <a:solidFill>
                  <a:schemeClr val="bg1"/>
                </a:solidFill>
              </a:rPr>
              <a:t>Untuk melakukan proses georeferensi pada QGIS, diperlukan plugin </a:t>
            </a:r>
            <a:r>
              <a:rPr lang="en-ID" sz="2400" b="1" smtClean="0">
                <a:solidFill>
                  <a:schemeClr val="bg1"/>
                </a:solidFill>
              </a:rPr>
              <a:t>Freehand Raster Georeferencer</a:t>
            </a:r>
            <a:r>
              <a:rPr lang="en-ID" sz="2400" smtClean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400" smtClean="0">
                <a:solidFill>
                  <a:schemeClr val="bg1"/>
                </a:solidFill>
              </a:rPr>
              <a:t>Lakukan instalasi plugin ini dengan cara sebagai berikut:</a:t>
            </a:r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57892" y="3468285"/>
            <a:ext cx="8425723" cy="3253190"/>
            <a:chOff x="0" y="0"/>
            <a:chExt cx="4139565" cy="15982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289" b="62442"/>
            <a:stretch/>
          </p:blipFill>
          <p:spPr bwMode="auto">
            <a:xfrm>
              <a:off x="0" y="0"/>
              <a:ext cx="4139565" cy="1598295"/>
            </a:xfrm>
            <a:prstGeom prst="rect">
              <a:avLst/>
            </a:prstGeom>
            <a:ln w="3175"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300" y="107950"/>
              <a:ext cx="161925" cy="16192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200" y="228600"/>
              <a:ext cx="161925" cy="1619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1272" y="2730502"/>
                <a:ext cx="9860174" cy="532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50000"/>
                  </a:lnSpc>
                  <a:spcAft>
                    <a:spcPts val="0"/>
                  </a:spcAft>
                  <a:buSzPts val="1000"/>
                </a:pPr>
                <a:r>
                  <a:rPr lang="en-US" sz="2000" smtClean="0">
                    <a:latin typeface="Tahoma" panose="020B060403050404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1. Buka </a:t>
                </a:r>
                <a:r>
                  <a:rPr lang="en-US" sz="2000">
                    <a:latin typeface="Tahoma" panose="020B060403050404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QGIS →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①</m:t>
                    </m:r>
                  </m:oMath>
                </a14:m>
                <a:r>
                  <a:rPr lang="en-US" sz="2000">
                    <a:effectLst/>
                    <a:latin typeface="Tahoma" panose="020B060403050404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Plugins → </a:t>
                </a:r>
                <a:r>
                  <a:rPr lang="en-US" sz="200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② </a:t>
                </a:r>
                <a:r>
                  <a:rPr lang="en-US" sz="2000">
                    <a:effectLst/>
                    <a:latin typeface="Tahoma" panose="020B060403050404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Manage and Install Plugins.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2" y="2730502"/>
                <a:ext cx="9860174" cy="532903"/>
              </a:xfrm>
              <a:prstGeom prst="rect">
                <a:avLst/>
              </a:prstGeom>
              <a:blipFill rotWithShape="0">
                <a:blip r:embed="rId6"/>
                <a:stretch>
                  <a:fillRect l="-618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63180" y="283611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D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10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D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INSTALASI PLUGIN FREEHAND RASTER GEOREFERENCER </a:t>
            </a:r>
            <a:r>
              <a:rPr lang="en-ID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endParaRPr lang="en-ID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6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/>
          <p:cNvSpPr/>
          <p:nvPr/>
        </p:nvSpPr>
        <p:spPr>
          <a:xfrm>
            <a:off x="784177" y="1269526"/>
            <a:ext cx="98601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</a:pPr>
            <a:r>
              <a:rPr lang="en-US" sz="2000" smtClean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Cari </a:t>
            </a:r>
            <a:r>
              <a:rPr lang="en-US" sz="200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Plugin ③ Freehand Raster Georeferencer → ④ Install Plugin.</a:t>
            </a:r>
            <a:endParaRPr lang="en-US" sz="2000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84514" y="2196568"/>
            <a:ext cx="10150662" cy="3444030"/>
            <a:chOff x="0" y="0"/>
            <a:chExt cx="4156710" cy="141033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69" t="11067" r="12884" b="49043"/>
            <a:stretch/>
          </p:blipFill>
          <p:spPr bwMode="auto">
            <a:xfrm>
              <a:off x="0" y="0"/>
              <a:ext cx="4139565" cy="1410335"/>
            </a:xfrm>
            <a:prstGeom prst="rect">
              <a:avLst/>
            </a:prstGeom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35" y="217065"/>
              <a:ext cx="162560" cy="1625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150" y="1104900"/>
              <a:ext cx="162560" cy="16256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63180" y="283611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D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00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 rotWithShape="1">
          <a:blip r:embed="rId3"/>
          <a:srcRect l="36917" t="10043" r="40182" b="86171"/>
          <a:stretch/>
        </p:blipFill>
        <p:spPr bwMode="auto">
          <a:xfrm>
            <a:off x="771525" y="1939861"/>
            <a:ext cx="10724463" cy="996769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D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INSTALASI PLUGIN FREEHAND RASTER GEOREFERENCER </a:t>
            </a:r>
            <a:r>
              <a:rPr lang="en-ID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(3)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7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/>
          <p:cNvSpPr/>
          <p:nvPr/>
        </p:nvSpPr>
        <p:spPr>
          <a:xfrm>
            <a:off x="935515" y="1285303"/>
            <a:ext cx="9860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Penjelasan tools pada plugin Freehand Raster </a:t>
            </a:r>
            <a:r>
              <a:rPr lang="en-US" sz="2000" b="1" smtClean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Georeferencer</a:t>
            </a:r>
            <a:r>
              <a:rPr lang="en-US" sz="2000" b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768250" y="3190050"/>
            <a:ext cx="10274888" cy="554556"/>
          </a:xfrm>
          <a:prstGeom prst="rect">
            <a:avLst/>
          </a:prstGeom>
          <a:solidFill>
            <a:srgbClr val="BB4D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/>
              <a:t>Add raster for interactive georeferencing:</a:t>
            </a:r>
            <a:endParaRPr lang="en-US"/>
          </a:p>
          <a:p>
            <a:r>
              <a:rPr lang="en-US"/>
              <a:t>Untuk menambahkan raster yang akan diberikan referensi geografi ke </a:t>
            </a:r>
            <a:r>
              <a:rPr lang="en-US" smtClean="0"/>
              <a:t>QGIS.</a:t>
            </a:r>
            <a:endParaRPr lang="en-US"/>
          </a:p>
        </p:txBody>
      </p:sp>
      <p:pic>
        <p:nvPicPr>
          <p:cNvPr id="28" name="Picture 2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84" y="1794901"/>
            <a:ext cx="325631" cy="35252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68250" y="3888100"/>
            <a:ext cx="4999504" cy="43439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/>
              <a:t>Move raster: </a:t>
            </a:r>
            <a:r>
              <a:rPr lang="en-US"/>
              <a:t>Untuk menggeser posisi </a:t>
            </a:r>
            <a:r>
              <a:rPr lang="en-US" smtClean="0"/>
              <a:t>raster. </a:t>
            </a:r>
            <a:endParaRPr lang="en-US"/>
          </a:p>
        </p:txBody>
      </p:sp>
      <p:pic>
        <p:nvPicPr>
          <p:cNvPr id="31" name="Picture 3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97" y="1792795"/>
            <a:ext cx="354494" cy="354494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540" y="1791817"/>
            <a:ext cx="354494" cy="354494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82" y="1811322"/>
            <a:ext cx="368495" cy="368495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91" y="1791817"/>
            <a:ext cx="368495" cy="368495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057" y="1806390"/>
            <a:ext cx="374102" cy="374102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81" y="1828800"/>
            <a:ext cx="351997" cy="353378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380" y="1819584"/>
            <a:ext cx="350594" cy="351969"/>
          </a:xfrm>
          <a:prstGeom prst="rect">
            <a:avLst/>
          </a:prstGeom>
        </p:spPr>
      </p:pic>
      <p:pic>
        <p:nvPicPr>
          <p:cNvPr id="39" name="Picture 38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521" y="1792736"/>
            <a:ext cx="377014" cy="378492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49" y="1801792"/>
            <a:ext cx="366490" cy="367927"/>
          </a:xfrm>
          <a:prstGeom prst="rect">
            <a:avLst/>
          </a:prstGeom>
        </p:spPr>
      </p:pic>
      <p:pic>
        <p:nvPicPr>
          <p:cNvPr id="41" name="Picture 40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98" y="1800222"/>
            <a:ext cx="343080" cy="344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762" y="3282662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3347" y="4912731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④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5762" y="3909927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7315" y="4418410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6650" y="5345844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⑤</a:t>
            </a:r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83970" y="4443750"/>
            <a:ext cx="6617679" cy="3734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/>
              <a:t>Rotate raster</a:t>
            </a:r>
            <a:r>
              <a:rPr lang="en-US"/>
              <a:t>: Untuk memutar raster secara </a:t>
            </a:r>
            <a:r>
              <a:rPr lang="en-US" smtClean="0"/>
              <a:t>manual.</a:t>
            </a: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99813" y="4913105"/>
            <a:ext cx="10183837" cy="3625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Rotation value (-180 to 180)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: Untuk memutar raster dengan mengisi derajat </a:t>
            </a:r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putarnya.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16437" y="5379338"/>
            <a:ext cx="10446649" cy="3625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Scale raster: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Untuk mengubah ukuran raster dengan mengatur seluruh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sisi (batas luar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raster.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33061" y="5827918"/>
            <a:ext cx="10183837" cy="51646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/>
              <a:t>Adjust sides of </a:t>
            </a:r>
            <a:r>
              <a:rPr lang="en-US" i="1" smtClean="0"/>
              <a:t>raster:</a:t>
            </a:r>
            <a:endParaRPr lang="en-US"/>
          </a:p>
          <a:p>
            <a:r>
              <a:rPr lang="en-US"/>
              <a:t>Untuk mengubah ukuran raster dengan mengatur salah satu </a:t>
            </a:r>
            <a:r>
              <a:rPr lang="en-US" smtClean="0"/>
              <a:t>sisi raster.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7492" y="5855082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⑥</a:t>
            </a:r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3180" y="283611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D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3083" name="Picture 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3" t="10043" r="60220" b="86273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6" t="10043" r="58536" b="86273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5" t="10130" r="56827" b="86186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4" t="10088" r="52649" b="86229"/>
          <a:stretch>
            <a:fillRect/>
          </a:stretch>
        </p:blipFill>
        <p:spPr bwMode="auto">
          <a:xfrm>
            <a:off x="0" y="0"/>
            <a:ext cx="7715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6" t="10173" r="50896" b="86143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3" t="10130" r="49188" b="86186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2" t="9956" r="47479" b="86359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0" t="10001" r="45772" b="86316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3" t="10088" r="44038" b="86229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6" t="10130" r="42307" b="86186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0" t="9914" r="40622" b="86403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2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 rotWithShape="1">
          <a:blip r:embed="rId3"/>
          <a:srcRect l="36917" t="10043" r="40182" b="86171"/>
          <a:stretch/>
        </p:blipFill>
        <p:spPr bwMode="auto">
          <a:xfrm>
            <a:off x="771525" y="1939861"/>
            <a:ext cx="10724463" cy="996769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ID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INSTALASI PLUGIN FREEHAND RASTER GEOREFERENCER </a:t>
            </a:r>
            <a:r>
              <a:rPr lang="en-ID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(4)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8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/>
          <p:cNvSpPr/>
          <p:nvPr/>
        </p:nvSpPr>
        <p:spPr>
          <a:xfrm>
            <a:off x="935515" y="1285303"/>
            <a:ext cx="9860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Penjelasan tools pada plugin Freehand Raster </a:t>
            </a:r>
            <a:r>
              <a:rPr lang="en-US" sz="2000" b="1" smtClean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Georeferencer</a:t>
            </a:r>
            <a:r>
              <a:rPr lang="en-US" sz="2000" b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8" name="Picture 2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84" y="1794901"/>
            <a:ext cx="325631" cy="352527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97" y="1792795"/>
            <a:ext cx="354494" cy="354494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540" y="1791817"/>
            <a:ext cx="354494" cy="354494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82" y="1811322"/>
            <a:ext cx="368495" cy="368495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91" y="1791817"/>
            <a:ext cx="368495" cy="368495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057" y="1806390"/>
            <a:ext cx="374102" cy="374102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81" y="1828800"/>
            <a:ext cx="351997" cy="353378"/>
          </a:xfrm>
          <a:prstGeom prst="rect">
            <a:avLst/>
          </a:prstGeom>
        </p:spPr>
      </p:pic>
      <p:pic>
        <p:nvPicPr>
          <p:cNvPr id="38" name="Picture 37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380" y="1819584"/>
            <a:ext cx="350594" cy="351969"/>
          </a:xfrm>
          <a:prstGeom prst="rect">
            <a:avLst/>
          </a:prstGeom>
        </p:spPr>
      </p:pic>
      <p:pic>
        <p:nvPicPr>
          <p:cNvPr id="39" name="Picture 38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521" y="1792736"/>
            <a:ext cx="377014" cy="378492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649" y="1801792"/>
            <a:ext cx="366490" cy="367927"/>
          </a:xfrm>
          <a:prstGeom prst="rect">
            <a:avLst/>
          </a:prstGeom>
        </p:spPr>
      </p:pic>
      <p:pic>
        <p:nvPicPr>
          <p:cNvPr id="41" name="Picture 40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98" y="1800222"/>
            <a:ext cx="343080" cy="3444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5762" y="3922111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⑧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9138" y="5140049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⑩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5762" y="5756744"/>
            <a:ext cx="8099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⑪</a:t>
            </a:r>
            <a:endParaRPr lang="en-US" sz="2200"/>
          </a:p>
        </p:txBody>
      </p:sp>
      <p:sp>
        <p:nvSpPr>
          <p:cNvPr id="53" name="Rectangle 52"/>
          <p:cNvSpPr/>
          <p:nvPr/>
        </p:nvSpPr>
        <p:spPr>
          <a:xfrm>
            <a:off x="771525" y="3849196"/>
            <a:ext cx="10183837" cy="5623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>
                <a:solidFill>
                  <a:schemeClr val="bg2">
                    <a:lumMod val="25000"/>
                  </a:schemeClr>
                </a:solidFill>
              </a:rPr>
              <a:t>Decrease </a:t>
            </a:r>
            <a:r>
              <a:rPr lang="en-US" i="1" smtClean="0">
                <a:solidFill>
                  <a:schemeClr val="bg2">
                    <a:lumMod val="25000"/>
                  </a:schemeClr>
                </a:solidFill>
              </a:rPr>
              <a:t>transparency:</a:t>
            </a:r>
            <a:endParaRPr lang="en-US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Untuk mengurangi transparasi raster.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71524" y="4582475"/>
            <a:ext cx="10183837" cy="3625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>
                <a:solidFill>
                  <a:schemeClr val="bg1"/>
                </a:solidFill>
              </a:rPr>
              <a:t>Scale raster: </a:t>
            </a:r>
            <a:r>
              <a:rPr lang="en-US">
                <a:solidFill>
                  <a:schemeClr val="bg1"/>
                </a:solidFill>
              </a:rPr>
              <a:t>Untuk mengubah ukuran raster dengan mengatur seluruh sisi </a:t>
            </a:r>
            <a:r>
              <a:rPr lang="en-US" smtClean="0">
                <a:solidFill>
                  <a:schemeClr val="bg1"/>
                </a:solidFill>
              </a:rPr>
              <a:t>raster.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41963" y="5126103"/>
            <a:ext cx="10183837" cy="5164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>
                <a:solidFill>
                  <a:schemeClr val="tx1">
                    <a:lumMod val="65000"/>
                    <a:lumOff val="35000"/>
                  </a:schemeClr>
                </a:solidFill>
              </a:rPr>
              <a:t>Export raster with world </a:t>
            </a:r>
            <a:r>
              <a:rPr lang="en-US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file: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Untuk melakukan ekspor raster dengan dilengkapi file referensi </a:t>
            </a:r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geografi.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41962" y="5744558"/>
            <a:ext cx="10183837" cy="58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smtClean="0"/>
              <a:t>Undo:</a:t>
            </a:r>
            <a:endParaRPr lang="en-US"/>
          </a:p>
          <a:p>
            <a:r>
              <a:rPr lang="en-US"/>
              <a:t>Untuk membatalkan suatu perintah yang sudah dilakukan </a:t>
            </a:r>
            <a:r>
              <a:rPr lang="en-US" smtClean="0"/>
              <a:t>sebelumnya.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762" y="4608563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⑨</a:t>
            </a: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58588" y="3250474"/>
            <a:ext cx="10183837" cy="362528"/>
          </a:xfrm>
          <a:prstGeom prst="rect">
            <a:avLst/>
          </a:prstGeom>
          <a:solidFill>
            <a:srgbClr val="00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smtClean="0">
                <a:solidFill>
                  <a:schemeClr val="bg2">
                    <a:lumMod val="25000"/>
                  </a:schemeClr>
                </a:solidFill>
              </a:rPr>
              <a:t>Scale raster: </a:t>
            </a:r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Untuk mengubah ukuran raster dengan mengatur seluruh sisi </a:t>
            </a:r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raster.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6995" y="3264183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⑦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63180" y="283611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D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5122" name="Picture 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3" t="10043" r="60220" b="86273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6" t="10043" r="58536" b="86273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5" t="10130" r="56827" b="86186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4" t="10088" r="52649" b="86229"/>
          <a:stretch>
            <a:fillRect/>
          </a:stretch>
        </p:blipFill>
        <p:spPr bwMode="auto">
          <a:xfrm>
            <a:off x="0" y="0"/>
            <a:ext cx="7715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6" t="10173" r="50896" b="86143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3" t="10130" r="49188" b="86186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2" t="9956" r="47479" b="86359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0" t="10001" r="45772" b="86316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3" t="10088" r="44038" b="86229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36" t="10130" r="42307" b="86186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0" t="9914" r="40622" b="86403"/>
          <a:stretch>
            <a:fillRect/>
          </a:stretch>
        </p:blipFill>
        <p:spPr bwMode="auto">
          <a:xfrm>
            <a:off x="0" y="0"/>
            <a:ext cx="333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4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PROSES GEOREFERENSI SCAN PETA SP2020-WS </a:t>
            </a:r>
            <a:r>
              <a:rPr lang="it-IT" sz="2000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(1)</a:t>
            </a:r>
            <a:endParaRPr lang="en-ID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xmlns="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9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/>
          <p:cNvSpPr txBox="1"/>
          <p:nvPr/>
        </p:nvSpPr>
        <p:spPr>
          <a:xfrm>
            <a:off x="463180" y="28361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smtClean="0">
                <a:solidFill>
                  <a:schemeClr val="bg1"/>
                </a:solidFill>
              </a:rPr>
              <a:t>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4177" y="1269526"/>
            <a:ext cx="9860174" cy="493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buSzPts val="1000"/>
            </a:pPr>
            <a:r>
              <a:rPr lang="en-US" sz="2000" b="1" smtClean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2000" b="1"/>
              <a:t>Buka QGIS kemudian tambahkan peta digital SLS</a:t>
            </a:r>
            <a:endParaRPr lang="en-US" sz="2000" b="1"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061902" y="2070966"/>
            <a:ext cx="7620409" cy="4285384"/>
            <a:chOff x="0" y="0"/>
            <a:chExt cx="4139565" cy="23279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139565" cy="232791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01600"/>
              <a:ext cx="162560" cy="1625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884" y="368300"/>
              <a:ext cx="162560" cy="16256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800" y="679450"/>
              <a:ext cx="162560" cy="16256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950" y="1587500"/>
              <a:ext cx="162560" cy="16256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050" y="1993900"/>
              <a:ext cx="162560" cy="16256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850" y="2012950"/>
              <a:ext cx="162560" cy="16256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635663" y="2224299"/>
            <a:ext cx="3345308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indent="-631825">
              <a:spcAft>
                <a:spcPts val="1200"/>
              </a:spcAft>
            </a:pPr>
            <a:r>
              <a:rPr lang="en-US"/>
              <a:t>Cara:</a:t>
            </a:r>
          </a:p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① 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 Data Source Manager (Ctrl+L) </a:t>
            </a:r>
            <a:endParaRPr lang="en-US" smtClean="0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smtClean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② 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  <a:endParaRPr lang="en-US" smtClean="0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smtClean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③ 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Vector Dataset(s</a:t>
            </a:r>
            <a:r>
              <a:rPr lang="en-US" smtClean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1825" indent="-631825">
              <a:spcAft>
                <a:spcPts val="1200"/>
              </a:spcAft>
            </a:pPr>
            <a:r>
              <a:rPr lang="en-US" smtClean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④ 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Browse dan select final_sls_xxxx.geojson </a:t>
            </a:r>
            <a:endParaRPr lang="en-US" smtClean="0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smtClean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⑤ 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endParaRPr lang="en-US" smtClean="0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smtClean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mtClean="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⑥ </a:t>
            </a:r>
            <a:r>
              <a:rPr lang="en-US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18309</TotalTime>
  <Words>1225</Words>
  <Application>Microsoft Office PowerPoint</Application>
  <PresentationFormat>Widescreen</PresentationFormat>
  <Paragraphs>221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 Unicode MS</vt:lpstr>
      <vt:lpstr>Arial</vt:lpstr>
      <vt:lpstr>Arial Black</vt:lpstr>
      <vt:lpstr>Calibri</vt:lpstr>
      <vt:lpstr>Cambria</vt:lpstr>
      <vt:lpstr>Cambria Math</vt:lpstr>
      <vt:lpstr>Century Gothic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</dc:creator>
  <cp:lastModifiedBy>Microsoft account</cp:lastModifiedBy>
  <cp:revision>225</cp:revision>
  <dcterms:created xsi:type="dcterms:W3CDTF">2019-10-16T08:19:53Z</dcterms:created>
  <dcterms:modified xsi:type="dcterms:W3CDTF">2021-03-12T13:35:44Z</dcterms:modified>
</cp:coreProperties>
</file>